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9779" autoAdjust="0"/>
  </p:normalViewPr>
  <p:slideViewPr>
    <p:cSldViewPr>
      <p:cViewPr varScale="1">
        <p:scale>
          <a:sx n="37" d="100"/>
          <a:sy n="37" d="100"/>
        </p:scale>
        <p:origin x="2050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8A079-C3D2-4EA5-8BCF-721CA0AE6C56}" type="datetimeFigureOut">
              <a:rPr lang="en-US" smtClean="0"/>
              <a:t>2/8/2020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C037E5-0258-457B-890C-A4D7621D1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210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Disbursement claims will be made to employees on time.</a:t>
            </a:r>
          </a:p>
          <a:p>
            <a:r>
              <a:rPr lang="en-US" dirty="0" smtClean="0"/>
              <a:t>Employees will also enjoy worldwide coverage when on business trips.</a:t>
            </a:r>
          </a:p>
          <a:p>
            <a:r>
              <a:rPr lang="en-US" dirty="0" smtClean="0"/>
              <a:t>Coverage will also be extended to the employees’ families.</a:t>
            </a:r>
          </a:p>
          <a:p>
            <a:r>
              <a:rPr lang="en-US" dirty="0" smtClean="0"/>
              <a:t>Employee waiting time will be reduced by 50% (</a:t>
            </a:r>
            <a:r>
              <a:rPr lang="en-US" dirty="0" err="1" smtClean="0"/>
              <a:t>Bupa</a:t>
            </a:r>
            <a:r>
              <a:rPr lang="en-US" dirty="0" smtClean="0"/>
              <a:t> Arabia, n. d).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037E5-0258-457B-890C-A4D7621D1D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28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Employees will be required to make premium payments at the end of every month.</a:t>
            </a:r>
          </a:p>
          <a:p>
            <a:r>
              <a:rPr lang="en-US" dirty="0" smtClean="0"/>
              <a:t>In case of health issues, employees will make disbursement claims. </a:t>
            </a:r>
          </a:p>
          <a:p>
            <a:r>
              <a:rPr lang="en-US" dirty="0" smtClean="0"/>
              <a:t>Employees can also consult the company’s delegates at a hospital of their choice.</a:t>
            </a:r>
          </a:p>
          <a:p>
            <a:r>
              <a:rPr lang="en-US" dirty="0" smtClean="0"/>
              <a:t>Employees can also seek treatment from designated </a:t>
            </a:r>
            <a:r>
              <a:rPr lang="en-US" dirty="0" err="1" smtClean="0"/>
              <a:t>Bupa</a:t>
            </a:r>
            <a:r>
              <a:rPr lang="en-US" dirty="0" smtClean="0"/>
              <a:t> doctors.</a:t>
            </a:r>
          </a:p>
          <a:p>
            <a:r>
              <a:rPr lang="en-US" dirty="0" smtClean="0"/>
              <a:t>Employees can use the coverage when on leisure and business trips.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037E5-0258-457B-890C-A4D7621D1D3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917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Skrill</a:t>
            </a:r>
            <a:r>
              <a:rPr lang="en-US" dirty="0" smtClean="0"/>
              <a:t> and e-bay can also be used for online payments.</a:t>
            </a:r>
          </a:p>
          <a:p>
            <a:r>
              <a:rPr lang="en-US" dirty="0" smtClean="0"/>
              <a:t>Debit cards can also be used to make remote payments.</a:t>
            </a:r>
          </a:p>
          <a:p>
            <a:r>
              <a:rPr lang="en-US" dirty="0" smtClean="0"/>
              <a:t>Also, payment can be given to the company’s agents all over the country.</a:t>
            </a:r>
          </a:p>
          <a:p>
            <a:r>
              <a:rPr lang="en-US" dirty="0" smtClean="0"/>
              <a:t>Besides, a cut-off system can be used to remit coverage deductibles to the company.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037E5-0258-457B-890C-A4D7621D1D3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856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also have a diverse coverage levels for every employee.</a:t>
            </a:r>
          </a:p>
          <a:p>
            <a:r>
              <a:rPr lang="en-US" dirty="0" smtClean="0"/>
              <a:t>Employees can also customize their coverage schemes.</a:t>
            </a:r>
          </a:p>
          <a:p>
            <a:r>
              <a:rPr lang="en-US" dirty="0" smtClean="0"/>
              <a:t>Reimbursements are made in time. </a:t>
            </a:r>
          </a:p>
          <a:p>
            <a:r>
              <a:rPr lang="en-US" dirty="0" smtClean="0"/>
              <a:t>Besides, they also offer health insurance at competitive prices.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037E5-0258-457B-890C-A4D7621D1D3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52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also helps reduce financial toxicity related to huge sums paid for employees’ treatment.</a:t>
            </a:r>
          </a:p>
          <a:p>
            <a:r>
              <a:rPr lang="en-US" dirty="0" smtClean="0"/>
              <a:t>It also promotes regulatory compliance.</a:t>
            </a:r>
          </a:p>
          <a:p>
            <a:r>
              <a:rPr lang="en-US" dirty="0" smtClean="0"/>
              <a:t>It creates a positive working environment where the health of the employees is appreciated.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037E5-0258-457B-890C-A4D7621D1D3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46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Employees can also receive bonus claims for their membership.</a:t>
            </a:r>
          </a:p>
          <a:p>
            <a:r>
              <a:rPr lang="en-US" dirty="0" smtClean="0"/>
              <a:t>Employee room expenses will also be covered under the plan.</a:t>
            </a:r>
          </a:p>
          <a:p>
            <a:r>
              <a:rPr lang="en-US" dirty="0" smtClean="0"/>
              <a:t>Employees will also benefit from frequent medical checkups.</a:t>
            </a:r>
          </a:p>
          <a:p>
            <a:r>
              <a:rPr lang="en-US" dirty="0" smtClean="0"/>
              <a:t>Employees can also promote the health conditions for their families and themselves (Clear Tax, n. d). 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037E5-0258-457B-890C-A4D7621D1D3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43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Also, like in Germany, Britain, U. S, and Australia, the government always aims to improve the services that the private sector offers.</a:t>
            </a:r>
          </a:p>
          <a:p>
            <a:r>
              <a:rPr lang="en-US" dirty="0" smtClean="0"/>
              <a:t>All governments have government-based  insurance to most of the hospitals.</a:t>
            </a:r>
          </a:p>
          <a:p>
            <a:r>
              <a:rPr lang="en-US" dirty="0" smtClean="0"/>
              <a:t>The insurance care awareness among the public has also improved like the aforementioned country.</a:t>
            </a:r>
          </a:p>
          <a:p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037E5-0258-457B-890C-A4D7621D1D3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06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Unlike  Switzerland and the U. S. Saudi Arabia does not require that all persons should have health insurance</a:t>
            </a:r>
          </a:p>
          <a:p>
            <a:r>
              <a:rPr lang="en-US" dirty="0" smtClean="0"/>
              <a:t>The Saudi government also do not have strict regulations such as mandatory doctor visits, medications, etc.</a:t>
            </a:r>
          </a:p>
          <a:p>
            <a:r>
              <a:rPr lang="en-US" dirty="0" smtClean="0"/>
              <a:t>The government also do not have subsidy schemes such as Medicare in the U.S (</a:t>
            </a:r>
            <a:r>
              <a:rPr lang="en-US" dirty="0" err="1" smtClean="0"/>
              <a:t>Alraga</a:t>
            </a:r>
            <a:r>
              <a:rPr lang="en-US" dirty="0" smtClean="0"/>
              <a:t>, 2017).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037E5-0258-457B-890C-A4D7621D1D3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4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4600F-AEA6-413F-A138-FACE5AD5DFFB}" type="datetimeFigureOut">
              <a:rPr lang="en-US" smtClean="0"/>
              <a:t>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B281-9BD0-4B5E-8858-0F8B15FFD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108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4600F-AEA6-413F-A138-FACE5AD5DFFB}" type="datetimeFigureOut">
              <a:rPr lang="en-US" smtClean="0"/>
              <a:t>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B281-9BD0-4B5E-8858-0F8B15FFD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505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4600F-AEA6-413F-A138-FACE5AD5DFFB}" type="datetimeFigureOut">
              <a:rPr lang="en-US" smtClean="0"/>
              <a:t>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B281-9BD0-4B5E-8858-0F8B15FFD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69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4600F-AEA6-413F-A138-FACE5AD5DFFB}" type="datetimeFigureOut">
              <a:rPr lang="en-US" smtClean="0"/>
              <a:t>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B281-9BD0-4B5E-8858-0F8B15FFD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954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4600F-AEA6-413F-A138-FACE5AD5DFFB}" type="datetimeFigureOut">
              <a:rPr lang="en-US" smtClean="0"/>
              <a:t>2/8/2020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B281-9BD0-4B5E-8858-0F8B15FFD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205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4600F-AEA6-413F-A138-FACE5AD5DFFB}" type="datetimeFigureOut">
              <a:rPr lang="en-US" smtClean="0"/>
              <a:t>2/8/2020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B281-9BD0-4B5E-8858-0F8B15FFD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269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4600F-AEA6-413F-A138-FACE5AD5DFFB}" type="datetimeFigureOut">
              <a:rPr lang="en-US" smtClean="0"/>
              <a:t>2/8/2020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B281-9BD0-4B5E-8858-0F8B15FFD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280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4600F-AEA6-413F-A138-FACE5AD5DFFB}" type="datetimeFigureOut">
              <a:rPr lang="en-US" smtClean="0"/>
              <a:t>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B281-9BD0-4B5E-8858-0F8B15FFD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615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4600F-AEA6-413F-A138-FACE5AD5DFFB}" type="datetimeFigureOut">
              <a:rPr lang="en-US" smtClean="0"/>
              <a:t>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B281-9BD0-4B5E-8858-0F8B15FFD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52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4600F-AEA6-413F-A138-FACE5AD5DFFB}" type="datetimeFigureOut">
              <a:rPr lang="en-US" smtClean="0"/>
              <a:t>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B281-9BD0-4B5E-8858-0F8B15FFD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7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4600F-AEA6-413F-A138-FACE5AD5DFFB}" type="datetimeFigureOut">
              <a:rPr lang="en-US" smtClean="0"/>
              <a:t>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B281-9BD0-4B5E-8858-0F8B15FFD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530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4600F-AEA6-413F-A138-FACE5AD5DFFB}" type="datetimeFigureOut">
              <a:rPr lang="en-US" smtClean="0"/>
              <a:t>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EB281-9BD0-4B5E-8858-0F8B15FFD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636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leartax.in/s/health-insurance" TargetMode="External"/><Relationship Id="rId2" Type="http://schemas.openxmlformats.org/officeDocument/2006/relationships/hyperlink" Target="https://bupa.com.sa/e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Health Insurance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Critical Thinking Assignment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049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Coverage Benefits to the Employees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selected insurance provider is </a:t>
            </a:r>
            <a:r>
              <a:rPr lang="en-US" dirty="0" err="1" smtClean="0"/>
              <a:t>Bupa</a:t>
            </a:r>
            <a:r>
              <a:rPr lang="en-US" dirty="0" smtClean="0"/>
              <a:t> Arabia.</a:t>
            </a:r>
          </a:p>
          <a:p>
            <a:r>
              <a:rPr lang="en-US" dirty="0" smtClean="0"/>
              <a:t>The coverage will help employees get covered at affordable prices.</a:t>
            </a:r>
          </a:p>
          <a:p>
            <a:r>
              <a:rPr lang="en-US" dirty="0" smtClean="0"/>
              <a:t>Employees will be able to access a wide variety of coverage alternatives based on their needs.</a:t>
            </a:r>
          </a:p>
          <a:p>
            <a:r>
              <a:rPr lang="en-US" dirty="0" smtClean="0"/>
              <a:t>Employees will also benefit from additional coverage benefits. </a:t>
            </a:r>
          </a:p>
        </p:txBody>
      </p:sp>
    </p:spTree>
    <p:extLst>
      <p:ext uri="{BB962C8B-B14F-4D97-AF65-F5344CB8AC3E}">
        <p14:creationId xmlns:p14="http://schemas.microsoft.com/office/powerpoint/2010/main" val="1928769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Utilization of the Health Insurance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Employees can select the various coverage options provided based on their health needs.</a:t>
            </a:r>
          </a:p>
          <a:p>
            <a:r>
              <a:rPr lang="en-US" dirty="0" smtClean="0"/>
              <a:t>Employees can visit the company’s website to get any information related to their coverage.</a:t>
            </a:r>
          </a:p>
          <a:p>
            <a:r>
              <a:rPr lang="en-US" dirty="0" smtClean="0"/>
              <a:t>Employees will also choose the plans suitable for their families.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17311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Means of Payment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Credit cards can be used to pay premiums.</a:t>
            </a:r>
          </a:p>
          <a:p>
            <a:r>
              <a:rPr lang="en-US" dirty="0" smtClean="0"/>
              <a:t>Payments will also be made using the local network provider’s mobile financing services. </a:t>
            </a:r>
          </a:p>
          <a:p>
            <a:r>
              <a:rPr lang="en-US" dirty="0" smtClean="0"/>
              <a:t>Cash can also be used to pay for the insurance services.</a:t>
            </a:r>
          </a:p>
          <a:p>
            <a:r>
              <a:rPr lang="en-US" dirty="0" err="1" smtClean="0"/>
              <a:t>Paypal</a:t>
            </a:r>
            <a:r>
              <a:rPr lang="en-US" dirty="0" smtClean="0"/>
              <a:t> can also be used to make online payments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01560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Rationale for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company has flexible products for specific organizational health needs. </a:t>
            </a:r>
          </a:p>
          <a:p>
            <a:r>
              <a:rPr lang="en-US" dirty="0" smtClean="0"/>
              <a:t>The company has representatives in the country’s largest healthcare providers.</a:t>
            </a:r>
          </a:p>
          <a:p>
            <a:r>
              <a:rPr lang="en-US" dirty="0" smtClean="0"/>
              <a:t>They also advanced options for comprehensive coverage.</a:t>
            </a:r>
          </a:p>
          <a:p>
            <a:r>
              <a:rPr lang="en-US" dirty="0" smtClean="0"/>
              <a:t>They also offer value and flexibility for their insurance products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92668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Necessity of Health 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Coverage is required for timely medical care.</a:t>
            </a:r>
          </a:p>
          <a:p>
            <a:r>
              <a:rPr lang="en-US" dirty="0" smtClean="0"/>
              <a:t>It also promotes optimal care outcomes.</a:t>
            </a:r>
          </a:p>
          <a:p>
            <a:r>
              <a:rPr lang="en-US" dirty="0" smtClean="0"/>
              <a:t>It also reduces financial toxicity among the insured and their families. </a:t>
            </a:r>
          </a:p>
          <a:p>
            <a:r>
              <a:rPr lang="en-US" dirty="0" smtClean="0"/>
              <a:t>It reduces out-of-pocket expenses associated with care services (</a:t>
            </a:r>
            <a:r>
              <a:rPr lang="en-US" dirty="0" err="1" smtClean="0"/>
              <a:t>Bovberg</a:t>
            </a:r>
            <a:r>
              <a:rPr lang="en-US" dirty="0"/>
              <a:t> </a:t>
            </a:r>
            <a:r>
              <a:rPr lang="en-US" dirty="0" smtClean="0"/>
              <a:t>&amp; </a:t>
            </a:r>
            <a:r>
              <a:rPr lang="en-US" dirty="0" err="1" smtClean="0"/>
              <a:t>Hardley</a:t>
            </a:r>
            <a:r>
              <a:rPr lang="en-US" dirty="0" smtClean="0"/>
              <a:t>, 2007).</a:t>
            </a:r>
          </a:p>
          <a:p>
            <a:r>
              <a:rPr lang="en-US" dirty="0" smtClean="0"/>
              <a:t>It also helps meet various health needs of employees.</a:t>
            </a:r>
          </a:p>
          <a:p>
            <a:r>
              <a:rPr lang="en-US" dirty="0" smtClean="0"/>
              <a:t>Besides, it offers options for specialized medical services.</a:t>
            </a:r>
          </a:p>
          <a:p>
            <a:r>
              <a:rPr lang="en-US" dirty="0" smtClean="0"/>
              <a:t>It helps improve personal wellbeing and organizational productivity.</a:t>
            </a:r>
          </a:p>
          <a:p>
            <a:r>
              <a:rPr lang="en-US" dirty="0" smtClean="0"/>
              <a:t>It helps cover vulnerable groups from health risks.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66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 o the Company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will improve the health status of the employees.</a:t>
            </a:r>
          </a:p>
          <a:p>
            <a:r>
              <a:rPr lang="en-US" dirty="0" smtClean="0"/>
              <a:t>As a result, productivity of the organizations will be enhanced significantly.</a:t>
            </a:r>
          </a:p>
          <a:p>
            <a:r>
              <a:rPr lang="en-US" dirty="0" smtClean="0"/>
              <a:t>It helps reduce risks of loss due to incomprehensive treatment.</a:t>
            </a:r>
          </a:p>
          <a:p>
            <a:r>
              <a:rPr lang="en-US" dirty="0" smtClean="0"/>
              <a:t>It helps increase employee motivation when provided totally or partially as an incentive.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100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 on Employees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will help cover employees’ post and pre hospitalization.</a:t>
            </a:r>
          </a:p>
          <a:p>
            <a:r>
              <a:rPr lang="en-US" dirty="0" smtClean="0"/>
              <a:t>It also helps reduce out-of-pocket expenses when an employee or family member is sick.</a:t>
            </a:r>
          </a:p>
          <a:p>
            <a:r>
              <a:rPr lang="en-US" dirty="0" smtClean="0"/>
              <a:t>It promotes quality care and optimal patient satisfaction.</a:t>
            </a:r>
          </a:p>
          <a:p>
            <a:r>
              <a:rPr lang="en-US" dirty="0" smtClean="0"/>
              <a:t>It provides tax benefits when treated as an income deductible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99687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Like in Australia, the Saudi government provides free access to most of their healthcare services.</a:t>
            </a:r>
          </a:p>
          <a:p>
            <a:r>
              <a:rPr lang="en-US" dirty="0" smtClean="0"/>
              <a:t>Therefore, both countries’ government spending on the same is significantly high.</a:t>
            </a:r>
          </a:p>
          <a:p>
            <a:r>
              <a:rPr lang="en-US" dirty="0" smtClean="0"/>
              <a:t>Like in Australia, Saudi’s healthcare system is government-based.</a:t>
            </a:r>
          </a:p>
          <a:p>
            <a:r>
              <a:rPr lang="en-US" dirty="0" smtClean="0"/>
              <a:t>Like Australia and the United States, the government monitors the activities of insurance companies.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486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Australia health insurance system is multi-tiered.</a:t>
            </a:r>
          </a:p>
          <a:p>
            <a:r>
              <a:rPr lang="en-US" dirty="0"/>
              <a:t>Unlike Saudi-Arabia the government controls all major health care frameworks in the </a:t>
            </a:r>
            <a:r>
              <a:rPr lang="en-US" dirty="0" smtClean="0"/>
              <a:t>country but not totally.</a:t>
            </a:r>
          </a:p>
          <a:p>
            <a:r>
              <a:rPr lang="en-US" dirty="0" smtClean="0"/>
              <a:t>Unlike Switzerland, the Saudi insurance system is not decentralized.</a:t>
            </a:r>
          </a:p>
          <a:p>
            <a:r>
              <a:rPr lang="en-US" dirty="0" smtClean="0"/>
              <a:t>Also, the insurance system is not privatized to only allow citizens to purchase insurance plans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8172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err="1" smtClean="0"/>
              <a:t>Alraga</a:t>
            </a:r>
            <a:r>
              <a:rPr lang="en-US" dirty="0" smtClean="0"/>
              <a:t>, S. (2017). Comparative analysis of three 	different health systems Australian, 	Switzerland, and Saudi Arabia. Quality in 	Primary Care.</a:t>
            </a:r>
          </a:p>
          <a:p>
            <a:pPr marL="0" indent="0">
              <a:buNone/>
            </a:pPr>
            <a:r>
              <a:rPr lang="en-US" dirty="0" err="1" smtClean="0"/>
              <a:t>Bovberg</a:t>
            </a:r>
            <a:r>
              <a:rPr lang="en-US" dirty="0" smtClean="0"/>
              <a:t>, R. R. &amp; Hadley, J. (2007). Why health 	insurance is important. </a:t>
            </a:r>
            <a:r>
              <a:rPr lang="en-US" i="1" dirty="0" smtClean="0"/>
              <a:t>Health Policy 	Briefs</a:t>
            </a:r>
            <a:r>
              <a:rPr lang="en-US" dirty="0" smtClean="0"/>
              <a:t>, 1(1), 1-3. </a:t>
            </a:r>
          </a:p>
          <a:p>
            <a:pPr marL="0" indent="0">
              <a:buNone/>
            </a:pPr>
            <a:r>
              <a:rPr lang="en-US" dirty="0" err="1" smtClean="0"/>
              <a:t>Bupa</a:t>
            </a:r>
            <a:r>
              <a:rPr lang="en-US" dirty="0" smtClean="0"/>
              <a:t> Arabia. (n. d). Retrieved from 	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bupa.com.sa/en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Clear Tax. (n. d.). The importance of health 	insurance. </a:t>
            </a:r>
            <a:r>
              <a:rPr lang="en-US" dirty="0"/>
              <a:t>	</a:t>
            </a:r>
            <a:r>
              <a:rPr lang="en-US" dirty="0" smtClean="0"/>
              <a:t>Retrieved from </a:t>
            </a:r>
            <a:r>
              <a:rPr lang="en-US" dirty="0">
                <a:hlinkClick r:id="rId3"/>
              </a:rPr>
              <a:t>https</a:t>
            </a:r>
            <a:r>
              <a:rPr lang="en-US">
                <a:hlinkClick r:id="rId3"/>
              </a:rPr>
              <a:t>://</a:t>
            </a:r>
            <a:r>
              <a:rPr lang="en-US" smtClean="0">
                <a:hlinkClick r:id="rId3"/>
              </a:rPr>
              <a:t>cleartax.in/s/health-	insurance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458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910</Words>
  <Application>Microsoft Office PowerPoint</Application>
  <PresentationFormat>On-screen Show (4:3)</PresentationFormat>
  <Paragraphs>94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Health Insurance</vt:lpstr>
      <vt:lpstr>Coverage Benefits to the Employees</vt:lpstr>
      <vt:lpstr>Utilization of the Health Insurance</vt:lpstr>
      <vt:lpstr>Means of Payment</vt:lpstr>
      <vt:lpstr>Rationale for Selection</vt:lpstr>
      <vt:lpstr>Necessity of Health Coverage</vt:lpstr>
      <vt:lpstr>Impacts o the Company </vt:lpstr>
      <vt:lpstr>Impacts on Employees</vt:lpstr>
      <vt:lpstr>Comparison</vt:lpstr>
      <vt:lpstr>Contrast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Insurance</dc:title>
  <dc:creator>Windows User</dc:creator>
  <cp:lastModifiedBy>Windows User</cp:lastModifiedBy>
  <cp:revision>18</cp:revision>
  <dcterms:created xsi:type="dcterms:W3CDTF">2020-02-07T13:07:42Z</dcterms:created>
  <dcterms:modified xsi:type="dcterms:W3CDTF">2020-02-07T23:37:15Z</dcterms:modified>
</cp:coreProperties>
</file>